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C0"/>
    <a:srgbClr val="03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3D8D3-908A-4A3D-9009-B5C498E17E37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54DB1-5343-4D7A-AF8F-0A714AEA20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4DB1-5343-4D7A-AF8F-0A714AEA20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BB1D-1093-4543-A48D-41B6BDA011E3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B4E0-8300-4642-B899-E0111250A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9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643050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rebuchet MS" pitchFamily="34" charset="0"/>
              </a:rPr>
              <a:t>ООО «Норд Центр»</a:t>
            </a:r>
            <a:endParaRPr lang="ru-RU" sz="3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3314" name="Picture 2" descr="ÐÐÐ &amp;laquo;ÐÐ°Ð»ÑÐ³Ð° ÐÑÑÑÐ°Ð»&amp;raquo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714752"/>
            <a:ext cx="2190750" cy="600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024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050CC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Возможности Астрал.ОФД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5EA0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071678"/>
            <a:ext cx="75724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Roboto"/>
              </a:rPr>
              <a:t>Возможности </a:t>
            </a:r>
            <a:r>
              <a:rPr lang="ru-RU" b="1" dirty="0" err="1">
                <a:latin typeface="Roboto"/>
              </a:rPr>
              <a:t>Астрал.ОФД</a:t>
            </a:r>
            <a:endParaRPr lang="ru-RU" b="1" dirty="0">
              <a:latin typeface="Roboto"/>
            </a:endParaRPr>
          </a:p>
          <a:p>
            <a:r>
              <a:rPr lang="ru-RU" sz="1400" dirty="0">
                <a:latin typeface="Roboto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Roboto"/>
              </a:rPr>
              <a:t>Регистрация </a:t>
            </a:r>
            <a:r>
              <a:rPr lang="ru-RU" sz="1600" dirty="0" err="1" smtClean="0">
                <a:latin typeface="Roboto"/>
              </a:rPr>
              <a:t>онлайн-касс</a:t>
            </a:r>
            <a:r>
              <a:rPr lang="ru-RU" sz="1600" dirty="0" smtClean="0">
                <a:latin typeface="Roboto"/>
              </a:rPr>
              <a:t> в ФНС</a:t>
            </a:r>
            <a:r>
              <a:rPr lang="en-US" sz="1600" dirty="0">
                <a:latin typeface="Roboto"/>
              </a:rPr>
              <a:t>.</a:t>
            </a:r>
            <a:r>
              <a:rPr lang="ru-RU" sz="1600" dirty="0" smtClean="0">
                <a:latin typeface="Roboto"/>
              </a:rPr>
              <a:t> </a:t>
            </a:r>
            <a:endParaRPr lang="en-US" sz="1600" dirty="0" smtClean="0">
              <a:latin typeface="Roboto"/>
            </a:endParaRPr>
          </a:p>
          <a:p>
            <a:pPr marL="342900" indent="-342900"/>
            <a:r>
              <a:rPr lang="en-US" sz="1600" dirty="0"/>
              <a:t>	</a:t>
            </a:r>
            <a:r>
              <a:rPr lang="ru-RU" sz="1400" dirty="0" smtClean="0">
                <a:latin typeface="Roboto"/>
              </a:rPr>
              <a:t>Вы можете зарегистрировать, перерегистрировать и снять с учета вашу кассу прямо из личного кабинета </a:t>
            </a:r>
            <a:r>
              <a:rPr lang="ru-RU" sz="1400" dirty="0" err="1" smtClean="0">
                <a:latin typeface="Roboto"/>
              </a:rPr>
              <a:t>Астрал.ОФД</a:t>
            </a:r>
            <a:r>
              <a:rPr lang="ru-RU" sz="1400" dirty="0" smtClean="0">
                <a:latin typeface="Roboto"/>
              </a:rPr>
              <a:t>, без визита в ФНС, быстро и легко.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ru-RU" sz="1600" dirty="0" smtClean="0">
                <a:latin typeface="Roboto"/>
              </a:rPr>
              <a:t>Передача </a:t>
            </a:r>
            <a:r>
              <a:rPr lang="ru-RU" sz="1600" dirty="0">
                <a:latin typeface="Roboto"/>
              </a:rPr>
              <a:t>фискальных </a:t>
            </a:r>
            <a:r>
              <a:rPr lang="ru-RU" sz="1600" dirty="0" smtClean="0">
                <a:latin typeface="Roboto"/>
              </a:rPr>
              <a:t>данных </a:t>
            </a:r>
            <a:r>
              <a:rPr lang="en-US" sz="1600" dirty="0" smtClean="0">
                <a:latin typeface="Roboto"/>
              </a:rPr>
              <a:t>.</a:t>
            </a:r>
          </a:p>
          <a:p>
            <a:pPr marL="342900" indent="-342900"/>
            <a:r>
              <a:rPr lang="en-US" sz="1600" dirty="0"/>
              <a:t>	</a:t>
            </a:r>
            <a:r>
              <a:rPr lang="ru-RU" sz="1400" dirty="0" smtClean="0">
                <a:latin typeface="Roboto"/>
              </a:rPr>
              <a:t>Сервис автоматически отправит данные в ФНС, а Вы получите подтверждающие документы.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1600" dirty="0" smtClean="0">
                <a:latin typeface="Roboto"/>
              </a:rPr>
              <a:t>Аналитика работы торговой точки</a:t>
            </a:r>
            <a:r>
              <a:rPr lang="en-US" sz="1600" dirty="0" smtClean="0">
                <a:latin typeface="Roboto"/>
              </a:rPr>
              <a:t>.</a:t>
            </a:r>
            <a:endParaRPr lang="ru-RU" sz="1600" dirty="0" smtClean="0">
              <a:latin typeface="Roboto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ru-RU" sz="1600" dirty="0" smtClean="0">
                <a:latin typeface="Roboto"/>
              </a:rPr>
              <a:t>Отправка электронных чеков покупателю</a:t>
            </a:r>
            <a:r>
              <a:rPr lang="en-US" sz="1600" dirty="0" smtClean="0">
                <a:latin typeface="Roboto"/>
              </a:rPr>
              <a:t>.</a:t>
            </a:r>
            <a:endParaRPr lang="ru-RU" sz="1600" dirty="0" smtClean="0">
              <a:latin typeface="Roboto"/>
            </a:endParaRPr>
          </a:p>
          <a:p>
            <a:pPr marL="342900" indent="-342900"/>
            <a:endParaRPr lang="ru-RU" sz="1600" dirty="0" smtClean="0"/>
          </a:p>
          <a:p>
            <a:endParaRPr lang="ru-RU" sz="1600" dirty="0" smtClean="0"/>
          </a:p>
          <a:p>
            <a:pPr marL="342000"/>
            <a:r>
              <a:rPr lang="ru-RU" sz="1200" dirty="0" smtClean="0">
                <a:latin typeface="Roboto"/>
              </a:rPr>
              <a:t> </a:t>
            </a:r>
          </a:p>
          <a:p>
            <a:r>
              <a:rPr lang="ru-RU" sz="1200" dirty="0">
                <a:latin typeface="Roboto"/>
              </a:rPr>
              <a:t> </a:t>
            </a:r>
          </a:p>
          <a:p>
            <a:endParaRPr lang="ru-RU" sz="1200" dirty="0">
              <a:latin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024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050CC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Возможности Астрал.ОФД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5EA0"/>
                </a:solidFill>
                <a:effectLst/>
                <a:latin typeface="Roboto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4" y="2357430"/>
            <a:ext cx="477671" cy="477671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55" y="3286124"/>
            <a:ext cx="470535" cy="470535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43" y="4214818"/>
            <a:ext cx="470847" cy="470847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2" y="5516263"/>
            <a:ext cx="484505" cy="4845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43042" y="2285993"/>
            <a:ext cx="6929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Поможем приобрести фискальный накопитель</a:t>
            </a:r>
          </a:p>
          <a:p>
            <a:r>
              <a:rPr lang="ru-RU" sz="1400" dirty="0">
                <a:latin typeface="Roboto"/>
              </a:rPr>
              <a:t>Он понадобится, если ваша касса не оснащена им по умолчанию.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43042" y="3143248"/>
            <a:ext cx="6929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Выпустим квалифицированную электронную подпись</a:t>
            </a:r>
          </a:p>
          <a:p>
            <a:r>
              <a:rPr lang="ru-RU" sz="1400" dirty="0">
                <a:latin typeface="Roboto"/>
              </a:rPr>
              <a:t>КЭП нужна, чтобы войти в личный кабинет и зарегистрировать новую кассу на сайте ФНС.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3042" y="4000504"/>
            <a:ext cx="68580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Подберем вам новую </a:t>
            </a:r>
            <a:r>
              <a:rPr lang="ru-RU" sz="1600" dirty="0" err="1">
                <a:latin typeface="Roboto"/>
              </a:rPr>
              <a:t>онлайн-кассу</a:t>
            </a:r>
            <a:r>
              <a:rPr lang="ru-RU" sz="1600" dirty="0">
                <a:latin typeface="Roboto"/>
              </a:rPr>
              <a:t>, поможем установить и настроить для нее программное обеспечение</a:t>
            </a:r>
          </a:p>
          <a:p>
            <a:r>
              <a:rPr lang="ru-RU" sz="1400" dirty="0" smtClean="0">
                <a:latin typeface="Roboto"/>
              </a:rPr>
              <a:t>Мы предоставляем ККТ</a:t>
            </a:r>
            <a:r>
              <a:rPr lang="ru-RU" sz="1400" dirty="0">
                <a:latin typeface="Roboto"/>
              </a:rPr>
              <a:t>, </a:t>
            </a:r>
            <a:r>
              <a:rPr lang="ru-RU" sz="1400" dirty="0" smtClean="0">
                <a:latin typeface="Roboto"/>
              </a:rPr>
              <a:t>готовую </a:t>
            </a:r>
            <a:r>
              <a:rPr lang="ru-RU" sz="1400" dirty="0">
                <a:latin typeface="Roboto"/>
              </a:rPr>
              <a:t>под требования 54-ФЗ, напрямую от поставщиков, с которыми мы договорились о выгодных для вас ценах.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5286388"/>
            <a:ext cx="68580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Roboto"/>
              </a:rPr>
              <a:t>Порекомендуем вам сопутствующие продукты для </a:t>
            </a:r>
            <a:r>
              <a:rPr lang="ru-RU" sz="1600" dirty="0" smtClean="0">
                <a:latin typeface="Roboto"/>
              </a:rPr>
              <a:t>бизнеса:</a:t>
            </a:r>
            <a:endParaRPr lang="ru-RU" sz="1600" dirty="0">
              <a:latin typeface="Roboto"/>
            </a:endParaRPr>
          </a:p>
          <a:p>
            <a:pPr lvl="0"/>
            <a:r>
              <a:rPr lang="ru-RU" sz="1400" dirty="0">
                <a:latin typeface="Roboto"/>
              </a:rPr>
              <a:t>Программное обеспечение для учета и автоматизации торговли</a:t>
            </a:r>
          </a:p>
          <a:p>
            <a:pPr lvl="0"/>
            <a:r>
              <a:rPr lang="ru-RU" sz="1400" dirty="0">
                <a:latin typeface="Roboto"/>
              </a:rPr>
              <a:t>Систему электронной отчетности</a:t>
            </a:r>
          </a:p>
          <a:p>
            <a:pPr lvl="0"/>
            <a:r>
              <a:rPr lang="ru-RU" sz="1400" dirty="0">
                <a:latin typeface="Roboto"/>
              </a:rPr>
              <a:t>Систему электронного документооборота и другие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71678"/>
          </a:xfrm>
          <a:prstGeom prst="rect">
            <a:avLst/>
          </a:prstGeom>
        </p:spPr>
      </p:pic>
      <p:pic>
        <p:nvPicPr>
          <p:cNvPr id="5" name="image9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72170" y="2928934"/>
            <a:ext cx="5600226" cy="1354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5852" y="228599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/>
              </a:rPr>
              <a:t>Всё, что нужно предпринимателю для перехода на </a:t>
            </a:r>
            <a:r>
              <a:rPr lang="ru-RU" dirty="0" err="1">
                <a:latin typeface="Roboto"/>
              </a:rPr>
              <a:t>онлайн-кассы</a:t>
            </a:r>
            <a:r>
              <a:rPr lang="ru-RU" dirty="0">
                <a:latin typeface="Roboto"/>
              </a:rPr>
              <a:t>!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57290" y="4714884"/>
          <a:ext cx="7000923" cy="1051560"/>
        </p:xfrm>
        <a:graphic>
          <a:graphicData uri="http://schemas.openxmlformats.org/drawingml/2006/table">
            <a:tbl>
              <a:tblPr/>
              <a:tblGrid>
                <a:gridCol w="2611727"/>
                <a:gridCol w="1837640"/>
                <a:gridCol w="2551556"/>
              </a:tblGrid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latin typeface="Roboto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latin typeface="Roboto"/>
                          <a:ea typeface="Calibri"/>
                          <a:cs typeface="Times New Roman"/>
                        </a:rPr>
                        <a:t>Цена комплекта, руб.</a:t>
                      </a:r>
                      <a:endParaRPr lang="ru-RU" sz="1200" dirty="0"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latin typeface="Roboto"/>
                          <a:ea typeface="Calibri"/>
                          <a:cs typeface="Times New Roman"/>
                        </a:rPr>
                        <a:t>Цена компонентов по отдельности, руб.</a:t>
                      </a:r>
                      <a:endParaRPr lang="ru-RU" sz="1200" dirty="0"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ККТ Касса №1 ("К1-Ф") без ФН</a:t>
                      </a:r>
                      <a:endParaRPr lang="ru-RU" sz="120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14 000,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21 200,00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ККТ Касса №1 ("К1-Ф") ФН-13</a:t>
                      </a:r>
                      <a:endParaRPr lang="ru-RU" sz="120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20 000,00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27 200,00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ККТ Касса №1 ("К1-Ф") ФН-36</a:t>
                      </a:r>
                      <a:endParaRPr lang="ru-RU" sz="120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23 500,00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34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Roboto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1200" dirty="0">
                        <a:latin typeface="Robo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288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2000240"/>
            <a:ext cx="73581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Roboto"/>
              </a:rPr>
              <a:t>Экономичное и эргономичное решение для малого и среднего бизнеса любой сферы.</a:t>
            </a:r>
            <a:endParaRPr lang="en-US" dirty="0" smtClean="0">
              <a:latin typeface="Roboto"/>
            </a:endParaRPr>
          </a:p>
          <a:p>
            <a:endParaRPr lang="ru-RU" dirty="0" smtClean="0">
              <a:latin typeface="Roboto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Полностью соответствует требованиям </a:t>
            </a:r>
            <a:r>
              <a:rPr lang="ru-RU" b="1" dirty="0" smtClean="0">
                <a:latin typeface="Roboto"/>
              </a:rPr>
              <a:t>54-ФЗ</a:t>
            </a:r>
            <a:endParaRPr lang="ru-RU" dirty="0" smtClean="0">
              <a:latin typeface="Roboto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WiFi-модуль в базе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Можно работать с ЕГАИС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Доступна интеграция с </a:t>
            </a:r>
            <a:r>
              <a:rPr lang="ru-RU" dirty="0" err="1" smtClean="0">
                <a:latin typeface="Roboto"/>
              </a:rPr>
              <a:t>VT:Магазин</a:t>
            </a:r>
            <a:r>
              <a:rPr lang="ru-RU" dirty="0" smtClean="0">
                <a:latin typeface="Roboto"/>
              </a:rPr>
              <a:t> версии 1.9 и типовыми решениями «1С:Предприятие 8.2»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Roboto"/>
              </a:rPr>
              <a:t>Не требуется установка дополнительных программ и драйверов для настройки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Roboto"/>
              </a:rPr>
              <a:t>Супергарантия</a:t>
            </a:r>
            <a:r>
              <a:rPr lang="ru-RU" dirty="0" smtClean="0">
                <a:latin typeface="Roboto"/>
              </a:rPr>
              <a:t>! Меняем кассовую технику на новую в случае поломки.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1935947"/>
          </a:xfrm>
          <a:prstGeom prst="rect">
            <a:avLst/>
          </a:prstGeom>
        </p:spPr>
      </p:pic>
      <p:pic>
        <p:nvPicPr>
          <p:cNvPr id="5" name="Рисунок 4" descr="4fcbfd38cfabdfdd3ef542fbdd1f92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14554"/>
            <a:ext cx="1357322" cy="888951"/>
          </a:xfrm>
          <a:prstGeom prst="rect">
            <a:avLst/>
          </a:prstGeom>
        </p:spPr>
      </p:pic>
      <p:pic>
        <p:nvPicPr>
          <p:cNvPr id="6" name="Рисунок 5" descr="6f6713e693c72c8eadfa4d17e027f9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571876"/>
            <a:ext cx="749808" cy="1340303"/>
          </a:xfrm>
          <a:prstGeom prst="rect">
            <a:avLst/>
          </a:prstGeom>
        </p:spPr>
      </p:pic>
      <p:pic>
        <p:nvPicPr>
          <p:cNvPr id="8" name="Рисунок 7" descr="ccdd333ba519467bb5ad5ebbef95d70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5286388"/>
            <a:ext cx="1363346" cy="9409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57356" y="221455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Roboto"/>
              </a:rPr>
              <a:t>Эвотор</a:t>
            </a:r>
            <a:r>
              <a:rPr lang="ru-RU" b="1" dirty="0" smtClean="0">
                <a:latin typeface="Roboto"/>
              </a:rPr>
              <a:t> 5 </a:t>
            </a:r>
            <a:r>
              <a:rPr lang="ru-RU" dirty="0" smtClean="0">
                <a:latin typeface="Roboto"/>
              </a:rPr>
              <a:t>– автономная касса с сенсорным экраном 5,5 дюймов.</a:t>
            </a:r>
          </a:p>
          <a:p>
            <a:r>
              <a:rPr lang="ru-RU" b="1" dirty="0" smtClean="0"/>
              <a:t>	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364331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Roboto"/>
              </a:rPr>
              <a:t>АТОЛ 92Ф </a:t>
            </a:r>
            <a:r>
              <a:rPr lang="ru-RU" dirty="0" smtClean="0">
                <a:latin typeface="Roboto"/>
              </a:rPr>
              <a:t>–</a:t>
            </a:r>
            <a:r>
              <a:rPr lang="en-US" dirty="0" smtClean="0">
                <a:latin typeface="Roboto"/>
              </a:rPr>
              <a:t> </a:t>
            </a:r>
            <a:r>
              <a:rPr lang="ru-RU" dirty="0" err="1" smtClean="0">
                <a:latin typeface="Roboto"/>
              </a:rPr>
              <a:t>ньюджер</a:t>
            </a:r>
            <a:r>
              <a:rPr lang="ru-RU" dirty="0" smtClean="0">
                <a:latin typeface="Roboto"/>
              </a:rPr>
              <a:t> компании АТОЛ, решение для начальной автоматизации малого бизнеса. </a:t>
            </a:r>
            <a:endParaRPr lang="ru-RU" dirty="0">
              <a:latin typeface="Robot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5357826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Roboto"/>
              </a:rPr>
              <a:t>Дримкас</a:t>
            </a:r>
            <a:r>
              <a:rPr lang="ru-RU" b="1" dirty="0" smtClean="0">
                <a:latin typeface="Roboto"/>
              </a:rPr>
              <a:t> Ф </a:t>
            </a:r>
            <a:r>
              <a:rPr lang="ru-RU" dirty="0" smtClean="0">
                <a:latin typeface="Roboto"/>
              </a:rPr>
              <a:t>– модель классического исполнения с большой клавиатурой, программируемые клавиши.</a:t>
            </a:r>
            <a:endParaRPr lang="ru-RU" b="1" dirty="0">
              <a:latin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49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71480"/>
            <a:ext cx="76438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rebuchet MS" pitchFamily="34" charset="0"/>
              </a:rPr>
              <a:t>Наш адрес: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г.Якутск, Деловой центр, 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ул. </a:t>
            </a:r>
            <a:r>
              <a:rPr lang="ru-RU" sz="3000" b="1" dirty="0" err="1" smtClean="0">
                <a:solidFill>
                  <a:schemeClr val="bg1"/>
                </a:solidFill>
                <a:latin typeface="Trebuchet MS" pitchFamily="34" charset="0"/>
              </a:rPr>
              <a:t>Ойунского</a:t>
            </a:r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, д.3, </a:t>
            </a:r>
            <a:r>
              <a:rPr lang="ru-RU" sz="3000" b="1" dirty="0" err="1" smtClean="0">
                <a:solidFill>
                  <a:schemeClr val="bg1"/>
                </a:solidFill>
                <a:latin typeface="Trebuchet MS" pitchFamily="34" charset="0"/>
              </a:rPr>
              <a:t>оф</a:t>
            </a:r>
            <a:r>
              <a:rPr lang="ru-RU" sz="3000" b="1" dirty="0" smtClean="0">
                <a:solidFill>
                  <a:schemeClr val="bg1"/>
                </a:solidFill>
                <a:latin typeface="Trebuchet MS" pitchFamily="34" charset="0"/>
              </a:rPr>
              <a:t>. 418</a:t>
            </a:r>
            <a:endParaRPr lang="en-US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ru-RU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rebuchet MS" pitchFamily="34" charset="0"/>
              </a:rPr>
              <a:t>Телефоны: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rebuchet MS" pitchFamily="34" charset="0"/>
              </a:rPr>
              <a:t>+7(4112)32-05-45,754-297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rebuchet MS" pitchFamily="34" charset="0"/>
              </a:rPr>
              <a:t>Сайт: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www.nc14.ru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e-mail: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ncofd@mail.ru</a:t>
            </a:r>
            <a:endParaRPr lang="ru-RU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ru-RU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3314" name="Picture 2" descr="ÐÐÐ &amp;laquo;ÐÐ°Ð»ÑÐ³Ð° ÐÑÑÑÐ°Ð»&amp;raquo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786454"/>
            <a:ext cx="2190750" cy="600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287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Шадрина</dc:creator>
  <cp:lastModifiedBy>eko2</cp:lastModifiedBy>
  <cp:revision>23</cp:revision>
  <dcterms:created xsi:type="dcterms:W3CDTF">2018-06-06T04:44:29Z</dcterms:created>
  <dcterms:modified xsi:type="dcterms:W3CDTF">2018-07-09T00:18:36Z</dcterms:modified>
</cp:coreProperties>
</file>